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Lst>
  <p:sldSz cy="5143500" cx="9144000"/>
  <p:notesSz cx="6858000" cy="9144000"/>
  <p:embeddedFontLst>
    <p:embeddedFont>
      <p:font typeface="Permanent Marker"/>
      <p:regular r:id="rId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PermanentMarker-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a54227016b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a54227016b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a54227016b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a54227016b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gradFill>
          <a:gsLst>
            <a:gs pos="0">
              <a:srgbClr val="3177EE"/>
            </a:gs>
            <a:gs pos="100000">
              <a:srgbClr val="113D8A"/>
            </a:gs>
          </a:gsLst>
          <a:lin ang="5400012" scaled="0"/>
        </a:gra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www.youtube.com/watch?v=VgNX-qpGG_0" TargetMode="External"/><Relationship Id="rId4" Type="http://schemas.openxmlformats.org/officeDocument/2006/relationships/image" Target="../media/image5.jpg"/><Relationship Id="rId5" Type="http://schemas.openxmlformats.org/officeDocument/2006/relationships/image" Target="../media/image2.png"/></Relationships>
</file>

<file path=ppt/slides/_rels/slide3.xml.rels><?xml version="1.0" encoding="UTF-8" standalone="yes"?><Relationships xmlns="http://schemas.openxmlformats.org/package/2006/relationships"><Relationship Id="rId20" Type="http://schemas.openxmlformats.org/officeDocument/2006/relationships/image" Target="../media/image7.jpg"/><Relationship Id="rId11" Type="http://schemas.openxmlformats.org/officeDocument/2006/relationships/hyperlink" Target="https://video.link/w/9hltb" TargetMode="External"/><Relationship Id="rId22" Type="http://schemas.openxmlformats.org/officeDocument/2006/relationships/image" Target="../media/image6.jpg"/><Relationship Id="rId10" Type="http://schemas.openxmlformats.org/officeDocument/2006/relationships/image" Target="../media/image4.jpg"/><Relationship Id="rId21" Type="http://schemas.openxmlformats.org/officeDocument/2006/relationships/hyperlink" Target="http://www.youtube.com/watch?v=Kb7p-5hua3g" TargetMode="External"/><Relationship Id="rId13" Type="http://schemas.openxmlformats.org/officeDocument/2006/relationships/hyperlink" Target="https://video.link/w/hbltb" TargetMode="External"/><Relationship Id="rId12" Type="http://schemas.openxmlformats.org/officeDocument/2006/relationships/hyperlink" Target="https://video.link/w/9hltb" TargetMode="External"/><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s://youtu.be/Kb7p-5hua3g?t=34" TargetMode="External"/><Relationship Id="rId4" Type="http://schemas.openxmlformats.org/officeDocument/2006/relationships/hyperlink" Target="https://youtu.be/Kb7p-5hua3g?t=34" TargetMode="External"/><Relationship Id="rId9" Type="http://schemas.openxmlformats.org/officeDocument/2006/relationships/hyperlink" Target="http://www.youtube.com/watch?v=wMuNjnNyaiA" TargetMode="External"/><Relationship Id="rId15" Type="http://schemas.openxmlformats.org/officeDocument/2006/relationships/hyperlink" Target="http://www.youtube.com/watch?v=80JZCgxqfb0" TargetMode="External"/><Relationship Id="rId14" Type="http://schemas.openxmlformats.org/officeDocument/2006/relationships/hyperlink" Target="https://video.link/w/hbltb" TargetMode="External"/><Relationship Id="rId17" Type="http://schemas.openxmlformats.org/officeDocument/2006/relationships/hyperlink" Target="http://www.youtube.com/watch?v=jKlB5UCrUrU" TargetMode="External"/><Relationship Id="rId16" Type="http://schemas.openxmlformats.org/officeDocument/2006/relationships/image" Target="../media/image8.jpg"/><Relationship Id="rId5" Type="http://schemas.openxmlformats.org/officeDocument/2006/relationships/hyperlink" Target="https://video.link/w/Kpltb" TargetMode="External"/><Relationship Id="rId19" Type="http://schemas.openxmlformats.org/officeDocument/2006/relationships/hyperlink" Target="http://www.youtube.com/watch?v=Ygqs_UvjWyM" TargetMode="External"/><Relationship Id="rId6" Type="http://schemas.openxmlformats.org/officeDocument/2006/relationships/hyperlink" Target="https://youtu.be/Ygqs_UvjWyM" TargetMode="External"/><Relationship Id="rId18" Type="http://schemas.openxmlformats.org/officeDocument/2006/relationships/image" Target="../media/image3.jpg"/><Relationship Id="rId7" Type="http://schemas.openxmlformats.org/officeDocument/2006/relationships/hyperlink" Target="https://safeshare.tv/x/ss56e3302a0034f" TargetMode="External"/><Relationship Id="rId8" Type="http://schemas.openxmlformats.org/officeDocument/2006/relationships/hyperlink" Target="https://safeshare.tv/x/ss56e3302a0034f"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title"/>
          </p:nvPr>
        </p:nvSpPr>
        <p:spPr>
          <a:xfrm rot="726">
            <a:off x="311696" y="77089"/>
            <a:ext cx="8520600" cy="977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5400">
                <a:solidFill>
                  <a:schemeClr val="lt1"/>
                </a:solidFill>
                <a:latin typeface="Permanent Marker"/>
                <a:ea typeface="Permanent Marker"/>
                <a:cs typeface="Permanent Marker"/>
                <a:sym typeface="Permanent Marker"/>
              </a:rPr>
              <a:t>This Week in PE Class!</a:t>
            </a:r>
            <a:endParaRPr sz="5400">
              <a:solidFill>
                <a:schemeClr val="lt1"/>
              </a:solidFill>
              <a:latin typeface="Permanent Marker"/>
              <a:ea typeface="Permanent Marker"/>
              <a:cs typeface="Permanent Marker"/>
              <a:sym typeface="Permanent Marker"/>
            </a:endParaRPr>
          </a:p>
        </p:txBody>
      </p:sp>
      <p:sp>
        <p:nvSpPr>
          <p:cNvPr id="55" name="Google Shape;55;p13"/>
          <p:cNvSpPr/>
          <p:nvPr/>
        </p:nvSpPr>
        <p:spPr>
          <a:xfrm>
            <a:off x="304800" y="1055399"/>
            <a:ext cx="5103432" cy="3893400"/>
          </a:xfrm>
          <a:prstGeom prst="cloud">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3"/>
          <p:cNvSpPr txBox="1"/>
          <p:nvPr>
            <p:ph type="title"/>
          </p:nvPr>
        </p:nvSpPr>
        <p:spPr>
          <a:xfrm rot="-615390">
            <a:off x="693428" y="2015973"/>
            <a:ext cx="4483443" cy="2965242"/>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700">
                <a:solidFill>
                  <a:srgbClr val="434343"/>
                </a:solidFill>
                <a:latin typeface="Permanent Marker"/>
                <a:ea typeface="Permanent Marker"/>
                <a:cs typeface="Permanent Marker"/>
                <a:sym typeface="Permanent Marker"/>
              </a:rPr>
              <a:t>Learning How </a:t>
            </a:r>
            <a:endParaRPr sz="4700">
              <a:solidFill>
                <a:srgbClr val="434343"/>
              </a:solidFill>
              <a:latin typeface="Permanent Marker"/>
              <a:ea typeface="Permanent Marker"/>
              <a:cs typeface="Permanent Marker"/>
              <a:sym typeface="Permanent Marker"/>
            </a:endParaRPr>
          </a:p>
          <a:p>
            <a:pPr indent="0" lvl="0" marL="0" rtl="0" algn="ctr">
              <a:spcBef>
                <a:spcPts val="0"/>
              </a:spcBef>
              <a:spcAft>
                <a:spcPts val="0"/>
              </a:spcAft>
              <a:buNone/>
            </a:pPr>
            <a:r>
              <a:rPr lang="en" sz="4700">
                <a:solidFill>
                  <a:srgbClr val="434343"/>
                </a:solidFill>
                <a:latin typeface="Permanent Marker"/>
                <a:ea typeface="Permanent Marker"/>
                <a:cs typeface="Permanent Marker"/>
                <a:sym typeface="Permanent Marker"/>
              </a:rPr>
              <a:t>to Tie Our Shoes</a:t>
            </a:r>
            <a:endParaRPr sz="4700">
              <a:solidFill>
                <a:srgbClr val="434343"/>
              </a:solidFill>
              <a:latin typeface="Permanent Marker"/>
              <a:ea typeface="Permanent Marker"/>
              <a:cs typeface="Permanent Marker"/>
              <a:sym typeface="Permanent Marker"/>
            </a:endParaRPr>
          </a:p>
        </p:txBody>
      </p:sp>
      <p:pic>
        <p:nvPicPr>
          <p:cNvPr descr="Clientmoji" id="57" name="Google Shape;57;p13"/>
          <p:cNvPicPr preferRelativeResize="0"/>
          <p:nvPr/>
        </p:nvPicPr>
        <p:blipFill>
          <a:blip r:embed="rId3">
            <a:alphaModFix/>
          </a:blip>
          <a:stretch>
            <a:fillRect/>
          </a:stretch>
        </p:blipFill>
        <p:spPr>
          <a:xfrm>
            <a:off x="5750650" y="2065324"/>
            <a:ext cx="3081650" cy="30816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pic>
        <p:nvPicPr>
          <p:cNvPr descr="Get more awesome resources at http://www.thepespecialist.com/  &#10; &#10;VVV  MORE LINKS BELOW  VVV   &#10; &#10;Get free email updates + a Free PE Games E-book: http://www.thepespecialist.com/subscribe/  &#10; &#10;My recommended PE equipment, books and technology tools: http://thepespecialist.com/amazon  &#10; &#10;Connect with me on: &#10;Twitter: https://twitter.com/thePEspecialist &#10;Facebook: https://www.facebook.com/thePEspecialist/ &#10;Instagram: https://www.instagram.com/thePEspecialist/  &#10;Pinterest: https://www.pinterest.com/thepespecialist/  &#10; &#10;Interested in an amazing all-in-one PE Teaching Support Resource?  Check out the PE Specialist Membership to access awesome downloadable lesson plans, units, follow the leader videos, tutorials, station signs, posters, E-courses and forums for community support.  Details on the membership program below:  &#10; &#10;Check out the PE Specialist Membership Community Details: http://thepespecialist.com/info &#10; &#10;#physed #pegeeks #iteachpe #pe #physicaleducation #elempe #peteacher" id="62" name="Google Shape;62;p14" title="How to Tie Your Shoes Assignment Directions">
            <a:hlinkClick r:id="rId3"/>
          </p:cNvPr>
          <p:cNvPicPr preferRelativeResize="0"/>
          <p:nvPr/>
        </p:nvPicPr>
        <p:blipFill>
          <a:blip r:embed="rId4">
            <a:alphaModFix/>
          </a:blip>
          <a:stretch>
            <a:fillRect/>
          </a:stretch>
        </p:blipFill>
        <p:spPr>
          <a:xfrm>
            <a:off x="2372125" y="97975"/>
            <a:ext cx="6596700" cy="4947525"/>
          </a:xfrm>
          <a:prstGeom prst="rect">
            <a:avLst/>
          </a:prstGeom>
          <a:noFill/>
          <a:ln>
            <a:noFill/>
          </a:ln>
        </p:spPr>
      </p:pic>
      <p:sp>
        <p:nvSpPr>
          <p:cNvPr id="63" name="Google Shape;63;p14"/>
          <p:cNvSpPr txBox="1"/>
          <p:nvPr>
            <p:ph type="title"/>
          </p:nvPr>
        </p:nvSpPr>
        <p:spPr>
          <a:xfrm rot="527">
            <a:off x="230050" y="563700"/>
            <a:ext cx="1957800" cy="2500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000">
                <a:solidFill>
                  <a:schemeClr val="lt1"/>
                </a:solidFill>
                <a:latin typeface="Permanent Marker"/>
                <a:ea typeface="Permanent Marker"/>
                <a:cs typeface="Permanent Marker"/>
                <a:sym typeface="Permanent Marker"/>
              </a:rPr>
              <a:t>Watch the Video For Directions and Then Click Below to Go to the Next Slide</a:t>
            </a:r>
            <a:endParaRPr sz="2000">
              <a:solidFill>
                <a:schemeClr val="lt1"/>
              </a:solidFill>
              <a:latin typeface="Permanent Marker"/>
              <a:ea typeface="Permanent Marker"/>
              <a:cs typeface="Permanent Marker"/>
              <a:sym typeface="Permanent Marker"/>
            </a:endParaRPr>
          </a:p>
        </p:txBody>
      </p:sp>
      <p:pic>
        <p:nvPicPr>
          <p:cNvPr id="64" name="Google Shape;64;p14"/>
          <p:cNvPicPr preferRelativeResize="0"/>
          <p:nvPr/>
        </p:nvPicPr>
        <p:blipFill>
          <a:blip r:embed="rId5">
            <a:alphaModFix/>
          </a:blip>
          <a:stretch>
            <a:fillRect/>
          </a:stretch>
        </p:blipFill>
        <p:spPr>
          <a:xfrm>
            <a:off x="263425" y="2919850"/>
            <a:ext cx="1891062" cy="177434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p:nvPr/>
        </p:nvSpPr>
        <p:spPr>
          <a:xfrm>
            <a:off x="6233550" y="2687813"/>
            <a:ext cx="2676600" cy="2379300"/>
          </a:xfrm>
          <a:prstGeom prst="rect">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FFFFFF"/>
              </a:solidFill>
            </a:endParaRPr>
          </a:p>
        </p:txBody>
      </p:sp>
      <p:sp>
        <p:nvSpPr>
          <p:cNvPr id="70" name="Google Shape;70;p15"/>
          <p:cNvSpPr/>
          <p:nvPr/>
        </p:nvSpPr>
        <p:spPr>
          <a:xfrm>
            <a:off x="3237275" y="2676875"/>
            <a:ext cx="2676600" cy="2379300"/>
          </a:xfrm>
          <a:prstGeom prst="rect">
            <a:avLst/>
          </a:prstGeom>
          <a:solidFill>
            <a:srgbClr val="EAD1D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FFFFFF"/>
              </a:solidFill>
            </a:endParaRPr>
          </a:p>
        </p:txBody>
      </p:sp>
      <p:sp>
        <p:nvSpPr>
          <p:cNvPr id="71" name="Google Shape;71;p15"/>
          <p:cNvSpPr/>
          <p:nvPr/>
        </p:nvSpPr>
        <p:spPr>
          <a:xfrm>
            <a:off x="6233550" y="161813"/>
            <a:ext cx="2676600" cy="2379300"/>
          </a:xfrm>
          <a:prstGeom prst="rect">
            <a:avLst/>
          </a:prstGeom>
          <a:solidFill>
            <a:srgbClr val="D9EAD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FFFFFF"/>
              </a:solidFill>
            </a:endParaRPr>
          </a:p>
        </p:txBody>
      </p:sp>
      <p:sp>
        <p:nvSpPr>
          <p:cNvPr id="72" name="Google Shape;72;p15"/>
          <p:cNvSpPr txBox="1"/>
          <p:nvPr>
            <p:ph idx="1" type="subTitle"/>
          </p:nvPr>
        </p:nvSpPr>
        <p:spPr>
          <a:xfrm>
            <a:off x="180150" y="183600"/>
            <a:ext cx="2890800" cy="2304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1500">
                <a:solidFill>
                  <a:schemeClr val="lt1"/>
                </a:solidFill>
              </a:rPr>
              <a:t>Directions: Please watch the videos below and choose what you think will be the BEST way for you to learn to tie your shoes.  </a:t>
            </a:r>
            <a:endParaRPr b="1" sz="1500">
              <a:solidFill>
                <a:schemeClr val="lt1"/>
              </a:solidFill>
            </a:endParaRPr>
          </a:p>
          <a:p>
            <a:pPr indent="0" lvl="0" marL="0" rtl="0" algn="ctr">
              <a:spcBef>
                <a:spcPts val="0"/>
              </a:spcBef>
              <a:spcAft>
                <a:spcPts val="0"/>
              </a:spcAft>
              <a:buNone/>
            </a:pPr>
            <a:r>
              <a:rPr b="1" lang="en" sz="1500">
                <a:solidFill>
                  <a:schemeClr val="lt1"/>
                </a:solidFill>
              </a:rPr>
              <a:t>Practice tying your shoes at least 4 times.  </a:t>
            </a:r>
            <a:endParaRPr b="1" sz="1500">
              <a:solidFill>
                <a:schemeClr val="lt1"/>
              </a:solidFill>
            </a:endParaRPr>
          </a:p>
          <a:p>
            <a:pPr indent="0" lvl="0" marL="0" rtl="0" algn="ctr">
              <a:spcBef>
                <a:spcPts val="0"/>
              </a:spcBef>
              <a:spcAft>
                <a:spcPts val="0"/>
              </a:spcAft>
              <a:buNone/>
            </a:pPr>
            <a:r>
              <a:rPr b="1" lang="en" sz="1500">
                <a:solidFill>
                  <a:schemeClr val="lt1"/>
                </a:solidFill>
              </a:rPr>
              <a:t>Repeat daily until you can do it with no mistakes. </a:t>
            </a:r>
            <a:endParaRPr b="1" sz="1500">
              <a:solidFill>
                <a:schemeClr val="lt1"/>
              </a:solidFill>
            </a:endParaRPr>
          </a:p>
        </p:txBody>
      </p:sp>
      <p:sp>
        <p:nvSpPr>
          <p:cNvPr id="73" name="Google Shape;73;p15"/>
          <p:cNvSpPr txBox="1"/>
          <p:nvPr/>
        </p:nvSpPr>
        <p:spPr>
          <a:xfrm>
            <a:off x="6072750" y="126788"/>
            <a:ext cx="2998200" cy="572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u="sng">
                <a:solidFill>
                  <a:schemeClr val="hlink"/>
                </a:solidFill>
                <a:hlinkClick r:id="rId3"/>
              </a:rPr>
              <a:t>TECHNIQUE #2: </a:t>
            </a:r>
            <a:endParaRPr/>
          </a:p>
          <a:p>
            <a:pPr indent="0" lvl="0" marL="0" rtl="0" algn="ctr">
              <a:spcBef>
                <a:spcPts val="0"/>
              </a:spcBef>
              <a:spcAft>
                <a:spcPts val="0"/>
              </a:spcAft>
              <a:buNone/>
            </a:pPr>
            <a:r>
              <a:rPr b="1" lang="en" u="sng">
                <a:solidFill>
                  <a:schemeClr val="hlink"/>
                </a:solidFill>
                <a:hlinkClick r:id="rId4"/>
              </a:rPr>
              <a:t>Bunny Ears Method</a:t>
            </a:r>
            <a:endParaRPr b="1"/>
          </a:p>
        </p:txBody>
      </p:sp>
      <p:sp>
        <p:nvSpPr>
          <p:cNvPr id="74" name="Google Shape;74;p15"/>
          <p:cNvSpPr txBox="1"/>
          <p:nvPr/>
        </p:nvSpPr>
        <p:spPr>
          <a:xfrm>
            <a:off x="3391775" y="2641850"/>
            <a:ext cx="2367600" cy="615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u="sng">
                <a:solidFill>
                  <a:schemeClr val="hlink"/>
                </a:solidFill>
                <a:hlinkClick r:id="rId5"/>
              </a:rPr>
              <a:t>TECHNIQUE #4: </a:t>
            </a:r>
            <a:endParaRPr/>
          </a:p>
          <a:p>
            <a:pPr indent="0" lvl="0" marL="0" rtl="0" algn="ctr">
              <a:spcBef>
                <a:spcPts val="0"/>
              </a:spcBef>
              <a:spcAft>
                <a:spcPts val="0"/>
              </a:spcAft>
              <a:buNone/>
            </a:pPr>
            <a:r>
              <a:rPr b="1" lang="en" u="sng">
                <a:solidFill>
                  <a:schemeClr val="hlink"/>
                </a:solidFill>
                <a:hlinkClick r:id="rId6"/>
              </a:rPr>
              <a:t>Backwards Knot</a:t>
            </a:r>
            <a:endParaRPr b="1"/>
          </a:p>
        </p:txBody>
      </p:sp>
      <p:sp>
        <p:nvSpPr>
          <p:cNvPr id="75" name="Google Shape;75;p15"/>
          <p:cNvSpPr txBox="1"/>
          <p:nvPr/>
        </p:nvSpPr>
        <p:spPr>
          <a:xfrm>
            <a:off x="6388050" y="2665913"/>
            <a:ext cx="2367600" cy="615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u="sng">
                <a:solidFill>
                  <a:schemeClr val="hlink"/>
                </a:solidFill>
                <a:hlinkClick r:id="rId7"/>
              </a:rPr>
              <a:t>TECHNIQUE #5: </a:t>
            </a:r>
            <a:endParaRPr/>
          </a:p>
          <a:p>
            <a:pPr indent="0" lvl="0" marL="0" rtl="0" algn="ctr">
              <a:spcBef>
                <a:spcPts val="0"/>
              </a:spcBef>
              <a:spcAft>
                <a:spcPts val="0"/>
              </a:spcAft>
              <a:buNone/>
            </a:pPr>
            <a:r>
              <a:rPr b="1" lang="en" u="sng">
                <a:solidFill>
                  <a:schemeClr val="hlink"/>
                </a:solidFill>
                <a:hlinkClick r:id="rId8"/>
              </a:rPr>
              <a:t>1 Second Knot</a:t>
            </a:r>
            <a:endParaRPr b="1"/>
          </a:p>
        </p:txBody>
      </p:sp>
      <p:pic>
        <p:nvPicPr>
          <p:cNvPr descr="This ROCKS - MUST SEE! Watch How MrYazzyB shows you how to tie a Shoe Lace In just 1 Second. For more amazing videos visit http://askyaz.com&#10;&#10;Follow me on TWITTER: http://twitter.com/mryazzyb&#10;FACEBOOK: http://www.facebook.com/chefyasinikram" id="76" name="Google Shape;76;p15" title="How to tie a Shoe Lace in 1 Second">
            <a:hlinkClick r:id="rId9"/>
          </p:cNvPr>
          <p:cNvPicPr preferRelativeResize="0"/>
          <p:nvPr/>
        </p:nvPicPr>
        <p:blipFill>
          <a:blip r:embed="rId10">
            <a:alphaModFix/>
          </a:blip>
          <a:stretch>
            <a:fillRect/>
          </a:stretch>
        </p:blipFill>
        <p:spPr>
          <a:xfrm>
            <a:off x="6388050" y="3228725"/>
            <a:ext cx="2367600" cy="1775712"/>
          </a:xfrm>
          <a:prstGeom prst="rect">
            <a:avLst/>
          </a:prstGeom>
          <a:noFill/>
          <a:ln>
            <a:noFill/>
          </a:ln>
        </p:spPr>
      </p:pic>
      <p:sp>
        <p:nvSpPr>
          <p:cNvPr id="77" name="Google Shape;77;p15"/>
          <p:cNvSpPr/>
          <p:nvPr/>
        </p:nvSpPr>
        <p:spPr>
          <a:xfrm>
            <a:off x="287250" y="2641850"/>
            <a:ext cx="2676600" cy="2379300"/>
          </a:xfrm>
          <a:prstGeom prst="rect">
            <a:avLst/>
          </a:prstGeom>
          <a:solidFill>
            <a:srgbClr val="FFF2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FFFFFF"/>
              </a:solidFill>
            </a:endParaRPr>
          </a:p>
        </p:txBody>
      </p:sp>
      <p:sp>
        <p:nvSpPr>
          <p:cNvPr id="78" name="Google Shape;78;p15"/>
          <p:cNvSpPr/>
          <p:nvPr/>
        </p:nvSpPr>
        <p:spPr>
          <a:xfrm>
            <a:off x="3258725" y="144300"/>
            <a:ext cx="2676600" cy="2379300"/>
          </a:xfrm>
          <a:prstGeom prst="rect">
            <a:avLst/>
          </a:prstGeom>
          <a:solidFill>
            <a:srgbClr val="E6B8A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FFFFFF"/>
              </a:solidFill>
            </a:endParaRPr>
          </a:p>
        </p:txBody>
      </p:sp>
      <p:sp>
        <p:nvSpPr>
          <p:cNvPr id="79" name="Google Shape;79;p15"/>
          <p:cNvSpPr txBox="1"/>
          <p:nvPr/>
        </p:nvSpPr>
        <p:spPr>
          <a:xfrm>
            <a:off x="3413225" y="161000"/>
            <a:ext cx="2367600" cy="615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u="sng">
                <a:solidFill>
                  <a:schemeClr val="hlink"/>
                </a:solidFill>
                <a:hlinkClick r:id="rId11"/>
              </a:rPr>
              <a:t>TECHNIQUE #1: </a:t>
            </a:r>
            <a:endParaRPr/>
          </a:p>
          <a:p>
            <a:pPr indent="0" lvl="0" marL="0" rtl="0" algn="ctr">
              <a:spcBef>
                <a:spcPts val="0"/>
              </a:spcBef>
              <a:spcAft>
                <a:spcPts val="0"/>
              </a:spcAft>
              <a:buNone/>
            </a:pPr>
            <a:r>
              <a:rPr b="1" lang="en" u="sng">
                <a:solidFill>
                  <a:schemeClr val="hlink"/>
                </a:solidFill>
                <a:hlinkClick r:id="rId12"/>
              </a:rPr>
              <a:t>Traditional Method</a:t>
            </a:r>
            <a:endParaRPr b="1"/>
          </a:p>
        </p:txBody>
      </p:sp>
      <p:sp>
        <p:nvSpPr>
          <p:cNvPr id="80" name="Google Shape;80;p15"/>
          <p:cNvSpPr txBox="1"/>
          <p:nvPr/>
        </p:nvSpPr>
        <p:spPr>
          <a:xfrm>
            <a:off x="441750" y="2658550"/>
            <a:ext cx="2367600" cy="615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u="sng">
                <a:solidFill>
                  <a:schemeClr val="hlink"/>
                </a:solidFill>
                <a:hlinkClick r:id="rId13"/>
              </a:rPr>
              <a:t>TECHNIQUE #3: </a:t>
            </a:r>
            <a:endParaRPr/>
          </a:p>
          <a:p>
            <a:pPr indent="0" lvl="0" marL="0" rtl="0" algn="ctr">
              <a:spcBef>
                <a:spcPts val="0"/>
              </a:spcBef>
              <a:spcAft>
                <a:spcPts val="0"/>
              </a:spcAft>
              <a:buNone/>
            </a:pPr>
            <a:r>
              <a:rPr b="1" lang="en" u="sng">
                <a:solidFill>
                  <a:schemeClr val="hlink"/>
                </a:solidFill>
                <a:hlinkClick r:id="rId14"/>
              </a:rPr>
              <a:t>Knot and a Half</a:t>
            </a:r>
            <a:endParaRPr b="1" sz="600"/>
          </a:p>
        </p:txBody>
      </p:sp>
      <p:pic>
        <p:nvPicPr>
          <p:cNvPr descr="Instead of resorting to double or tripple knotting, this method is a simple variation on the way most of us learned how to tie our shoes.  It also allows the shoe to be untied with a pull of the free end of the lace just like normal.  It solves the problem parents and youth coaches have with shoes always coming untied.  Thanks to Jamie Dodson, author of Flying Boats and Spies, China Clipper and Mission Shanghai , for showing this technique to me and saving me a lot of grief!" id="81" name="Google Shape;81;p15" title="How to Tie Your Shoes So They Don't Come Untied!">
            <a:hlinkClick r:id="rId15"/>
          </p:cNvPr>
          <p:cNvPicPr preferRelativeResize="0"/>
          <p:nvPr/>
        </p:nvPicPr>
        <p:blipFill>
          <a:blip r:embed="rId16">
            <a:alphaModFix/>
          </a:blip>
          <a:stretch>
            <a:fillRect/>
          </a:stretch>
        </p:blipFill>
        <p:spPr>
          <a:xfrm>
            <a:off x="470050" y="3247463"/>
            <a:ext cx="2317700" cy="1738275"/>
          </a:xfrm>
          <a:prstGeom prst="rect">
            <a:avLst/>
          </a:prstGeom>
          <a:noFill/>
          <a:ln>
            <a:noFill/>
          </a:ln>
        </p:spPr>
      </p:pic>
      <p:pic>
        <p:nvPicPr>
          <p:cNvPr descr="Tie your shoes song | Learn how to tie shoes song for children, kids and preschoolers | Help tying shoes, help tie shoes&#10;&#10;Buy our videos and songs! https://pattyshuklakidsmusic.com/musicshop/&#10;Lyrics: &#10;Criss cross&#10;Down&#10;Loop&#10;Around&#10;Push through&#10;Pull down&#10;&#10;Watch our featured videos! https://www.youtube.com/playlist?list=PL-PtrQaHMOvRPbx5jCEubUuOtaJJ_j-mv&#10;&#10;Looking for lyrics? Turn on closed captions to sing along!&#10;&#10;Thank you for watching and supporting our music!&#10;&#10;Lyrics: &#10;Criss cross, down, loop, around, push through, pull down." id="82" name="Google Shape;82;p15" title="How to Tie a Shoe Step by Step | Tying Shoes Children's Song I Can Tie My Shoes | Patty Shukla">
            <a:hlinkClick r:id="rId17"/>
          </p:cNvPr>
          <p:cNvPicPr preferRelativeResize="0"/>
          <p:nvPr/>
        </p:nvPicPr>
        <p:blipFill>
          <a:blip r:embed="rId18">
            <a:alphaModFix/>
          </a:blip>
          <a:stretch>
            <a:fillRect/>
          </a:stretch>
        </p:blipFill>
        <p:spPr>
          <a:xfrm>
            <a:off x="3413225" y="712488"/>
            <a:ext cx="2367600" cy="1775700"/>
          </a:xfrm>
          <a:prstGeom prst="rect">
            <a:avLst/>
          </a:prstGeom>
          <a:noFill/>
          <a:ln>
            <a:noFill/>
          </a:ln>
        </p:spPr>
      </p:pic>
      <p:pic>
        <p:nvPicPr>
          <p:cNvPr descr="Dylan and Lazer learn how to tie their shoe laces with help from their animal friends!&#10;&#10;Animated by Christian Hansmann&#10;&#10;Directions:&#10;&#10;1. Take two ends of the shoe laces and tie a knot tight&#10;2. Repeat and tie another knot but not so tight leaving a loop&#10;3. Take one end of the shoe lace and put it through the loop&#10;4. Take the other end of the shoe lace and put it through the loop as well&#10;5. Pull the two bunny ears and that's it!&#10;&#10;Practice makes perfect!&#10;&#10;WEBSITE: http://www.dinojr.com/&#10;FACEBOOK: https://www.facebook.com/dinojrstudios&#10;TWITTER: https://twitter.com/dinojrstudios&#10;INSTAGRAM: https://www.instagram.com/dinojrstudios/" id="83" name="Google Shape;83;p15" title="How To Tie Your Shoe Laces with Dylan and Lazer | Activities for Kids">
            <a:hlinkClick r:id="rId19"/>
          </p:cNvPr>
          <p:cNvPicPr preferRelativeResize="0"/>
          <p:nvPr/>
        </p:nvPicPr>
        <p:blipFill>
          <a:blip r:embed="rId20">
            <a:alphaModFix/>
          </a:blip>
          <a:stretch>
            <a:fillRect/>
          </a:stretch>
        </p:blipFill>
        <p:spPr>
          <a:xfrm>
            <a:off x="3383175" y="3213950"/>
            <a:ext cx="2384800" cy="1788600"/>
          </a:xfrm>
          <a:prstGeom prst="rect">
            <a:avLst/>
          </a:prstGeom>
          <a:noFill/>
          <a:ln>
            <a:noFill/>
          </a:ln>
        </p:spPr>
      </p:pic>
      <p:pic>
        <p:nvPicPr>
          <p:cNvPr descr="SUBSCRIBE &amp; see more videos from me: https://bit.ly/2KnACn2&#10;&#10;Ezra shows kids step-by-step the easiest way to tie your shoes.  Kids can learn to tie their shoes in a matter of minutes using this new method!  All 3 of my boys learned to tie their shoes this way.  It's the best method for showing kids to tie their shoes I've ever seen.&#10;&#10;- - - - - -&#10;&#10;PRODUCTS IN THE VIDEO:&#10;my vlogging camera: http://amzn.to/2Ew8N99&#10;my wedding ring: Henri Daussi - Robbins Brothers&#10;&#10;// * I purchased the products shown myself. I do make a small commission from the above affiliate links.  * \\&#10;&#10;- - - - - -&#10;&#10;OUR PREVIOUS VIDEO: www.youtube.com/watch?v=w19JHgvZu5A&#10;&#10;CONNECT WITH ME:&#10;I N S T A G R A M @pinkafterblue&#10;S N A P C H A T lofrenzel&#10;T W I T T E R @pinkafterblue&#10;F A C E B O O K www.facebook.com/PinkAfterBlue/&#10;E M A I L pinkafterblue@gmail.com&#10;&#10;This video is managed by Newsflare. To use this video for broadcast or in a commercial player please email newsdesk@newsflare.com.&#10;&#10;The music in this video is from www.epidemicsound.com" id="84" name="Google Shape;84;p15" title="HOW TO TEACH KIDS TO TIE SHOES | THE EASIEST SHOE HACK FOR KIDS // pink after blue">
            <a:hlinkClick r:id="rId21"/>
          </p:cNvPr>
          <p:cNvPicPr preferRelativeResize="0"/>
          <p:nvPr/>
        </p:nvPicPr>
        <p:blipFill>
          <a:blip r:embed="rId22">
            <a:alphaModFix/>
          </a:blip>
          <a:stretch>
            <a:fillRect/>
          </a:stretch>
        </p:blipFill>
        <p:spPr>
          <a:xfrm>
            <a:off x="6437950" y="698900"/>
            <a:ext cx="2317700" cy="17382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