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7"/>
  </p:handoutMasterIdLst>
  <p:sldIdLst>
    <p:sldId id="289" r:id="rId5"/>
    <p:sldId id="290" r:id="rId6"/>
    <p:sldId id="301" r:id="rId7"/>
    <p:sldId id="307" r:id="rId8"/>
    <p:sldId id="308" r:id="rId9"/>
    <p:sldId id="302" r:id="rId10"/>
    <p:sldId id="293" r:id="rId11"/>
    <p:sldId id="306" r:id="rId12"/>
    <p:sldId id="294" r:id="rId13"/>
    <p:sldId id="303" r:id="rId14"/>
    <p:sldId id="305"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3725" autoAdjust="0"/>
  </p:normalViewPr>
  <p:slideViewPr>
    <p:cSldViewPr snapToGrid="0" showGuides="1">
      <p:cViewPr varScale="1">
        <p:scale>
          <a:sx n="86" d="100"/>
          <a:sy n="86" d="100"/>
        </p:scale>
        <p:origin x="576" y="5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9/24/2020</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andice.gallivan@nbed.nb.ca" TargetMode="Externa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t>KA</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70000" lnSpcReduction="20000"/>
          </a:bodyPr>
          <a:lstStyle/>
          <a:p>
            <a:r>
              <a:rPr lang="en-US" dirty="0"/>
              <a:t>Virtual Open House</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p:txBody>
          <a:bodyPr>
            <a:normAutofit/>
          </a:bodyPr>
          <a:lstStyle/>
          <a:p>
            <a:r>
              <a:rPr lang="en-US" dirty="0">
                <a:latin typeface="+mj-lt"/>
              </a:rPr>
              <a:t>September 24, 2020</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p:txBody>
          <a:bodyPr/>
          <a:lstStyle/>
          <a:p>
            <a:r>
              <a:rPr lang="en-US" dirty="0"/>
              <a:t>Reminders &amp; Extra Info.</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normAutofit fontScale="85000" lnSpcReduction="10000"/>
          </a:bodyPr>
          <a:lstStyle/>
          <a:p>
            <a:pPr marL="342900" indent="-342900">
              <a:lnSpc>
                <a:spcPts val="2800"/>
              </a:lnSpc>
              <a:buFont typeface="Arial" panose="020B0604020202020204" pitchFamily="34" charset="0"/>
              <a:buChar char="•"/>
            </a:pPr>
            <a:r>
              <a:rPr lang="en-US" dirty="0"/>
              <a:t>Classes start at 8:20 a.m., please do your best to have your child here on time each day.</a:t>
            </a:r>
          </a:p>
          <a:p>
            <a:pPr marL="342900" indent="-342900">
              <a:lnSpc>
                <a:spcPts val="2800"/>
              </a:lnSpc>
              <a:buFont typeface="Arial" panose="020B0604020202020204" pitchFamily="34" charset="0"/>
              <a:buChar char="•"/>
            </a:pPr>
            <a:r>
              <a:rPr lang="en-US" dirty="0"/>
              <a:t>Students have many opportunities each day to move, play and be kids. Lessons and activities are designed with  individual/group needs and students’ interests in mind, as well as best practices for teaching primary-age children. </a:t>
            </a:r>
          </a:p>
          <a:p>
            <a:pPr marL="342900" indent="-342900">
              <a:lnSpc>
                <a:spcPts val="2800"/>
              </a:lnSpc>
              <a:buFont typeface="Arial" panose="020B0604020202020204" pitchFamily="34" charset="0"/>
              <a:buChar char="•"/>
            </a:pPr>
            <a:r>
              <a:rPr lang="en-US" dirty="0"/>
              <a:t>Reading to children every day is the #1 way to improve vocabulary and early literacy skills. Plus, it is a great way to wind down and get ready for sleep!</a:t>
            </a:r>
          </a:p>
          <a:p>
            <a:pPr marL="342900" indent="-342900">
              <a:lnSpc>
                <a:spcPts val="2800"/>
              </a:lnSpc>
              <a:buFont typeface="Arial" panose="020B0604020202020204" pitchFamily="34" charset="0"/>
              <a:buChar char="•"/>
            </a:pPr>
            <a:r>
              <a:rPr lang="en-US" dirty="0"/>
              <a:t>Speaking of sleep, children ages 5-13 should get a minimum 9-11 hours of sleep each night. A proper amount of sleep improves physical and mental health, as well as the ability to learn and overall quality of life!</a:t>
            </a:r>
          </a:p>
          <a:p>
            <a:pPr marL="342900" indent="-342900">
              <a:lnSpc>
                <a:spcPts val="2800"/>
              </a:lnSpc>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233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D072-4D81-4612-93BE-31B1724B5C32}"/>
              </a:ext>
            </a:extLst>
          </p:cNvPr>
          <p:cNvSpPr>
            <a:spLocks noGrp="1"/>
          </p:cNvSpPr>
          <p:nvPr>
            <p:ph type="title"/>
          </p:nvPr>
        </p:nvSpPr>
        <p:spPr>
          <a:xfrm>
            <a:off x="949911" y="405115"/>
            <a:ext cx="10732213" cy="653547"/>
          </a:xfrm>
        </p:spPr>
        <p:txBody>
          <a:bodyPr/>
          <a:lstStyle/>
          <a:p>
            <a:r>
              <a:rPr lang="en-US" dirty="0"/>
              <a:t>Helping Your Child Succeed in School</a:t>
            </a:r>
          </a:p>
        </p:txBody>
      </p:sp>
      <p:sp>
        <p:nvSpPr>
          <p:cNvPr id="3" name="Text Placeholder 2">
            <a:extLst>
              <a:ext uri="{FF2B5EF4-FFF2-40B4-BE49-F238E27FC236}">
                <a16:creationId xmlns:a16="http://schemas.microsoft.com/office/drawing/2014/main" id="{BC50FBE9-A946-42C4-BCA5-EE3D5250236C}"/>
              </a:ext>
            </a:extLst>
          </p:cNvPr>
          <p:cNvSpPr>
            <a:spLocks noGrp="1"/>
          </p:cNvSpPr>
          <p:nvPr>
            <p:ph type="body" sz="quarter" idx="11"/>
          </p:nvPr>
        </p:nvSpPr>
        <p:spPr>
          <a:xfrm>
            <a:off x="363984" y="1189608"/>
            <a:ext cx="10883136" cy="5107020"/>
          </a:xfrm>
        </p:spPr>
        <p:txBody>
          <a:bodyPr/>
          <a:lstStyle/>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Read with your child every night!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2.  Talk positively about your child’s teachers and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3"/>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Make sure your child is getting plenty of sleep each night and is ready for school each day.</a:t>
            </a:r>
          </a:p>
          <a:p>
            <a:pPr marR="0" lvl="0">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4.  Teach your child to be responsible for their 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5"/>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Stay involved and feel free to contact your child’s teachers with any questions or concerns.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6. Ask your child about school every day and encourage him/her to discuss their day.  </a:t>
            </a:r>
            <a:r>
              <a:rPr lang="en-US" dirty="0">
                <a:latin typeface="Comic Sans MS" panose="030F0702030302020204" pitchFamily="66" charset="0"/>
                <a:ea typeface="Calibri" panose="020F0502020204030204" pitchFamily="34" charset="0"/>
                <a:cs typeface="Times New Roman" panose="02020603050405020304" pitchFamily="18" charset="0"/>
              </a:rPr>
              <a:t>Search online for ‘open-ended questions to ask young children about school’</a:t>
            </a:r>
            <a:endParaRPr lang="en-US" dirty="0"/>
          </a:p>
        </p:txBody>
      </p:sp>
      <p:pic>
        <p:nvPicPr>
          <p:cNvPr id="5" name="Picture 4" descr="A drawing of a cartoon character&#10;&#10;Description automatically generated">
            <a:extLst>
              <a:ext uri="{FF2B5EF4-FFF2-40B4-BE49-F238E27FC236}">
                <a16:creationId xmlns:a16="http://schemas.microsoft.com/office/drawing/2014/main" id="{F713953F-7799-4E93-B840-E91759656652}"/>
              </a:ext>
            </a:extLst>
          </p:cNvPr>
          <p:cNvPicPr>
            <a:picLocks noChangeAspect="1"/>
          </p:cNvPicPr>
          <p:nvPr/>
        </p:nvPicPr>
        <p:blipFill>
          <a:blip r:embed="rId2"/>
          <a:stretch>
            <a:fillRect/>
          </a:stretch>
        </p:blipFill>
        <p:spPr>
          <a:xfrm>
            <a:off x="4473889" y="5073214"/>
            <a:ext cx="3047619" cy="1709189"/>
          </a:xfrm>
          <a:prstGeom prst="rect">
            <a:avLst/>
          </a:prstGeom>
        </p:spPr>
      </p:pic>
    </p:spTree>
    <p:extLst>
      <p:ext uri="{BB962C8B-B14F-4D97-AF65-F5344CB8AC3E}">
        <p14:creationId xmlns:p14="http://schemas.microsoft.com/office/powerpoint/2010/main" val="412300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12C-6046-4A4E-8559-1B9D88209CC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953CC43-ED53-4348-83C2-F7D31E93D2FD}"/>
              </a:ext>
            </a:extLst>
          </p:cNvPr>
          <p:cNvSpPr>
            <a:spLocks noGrp="1"/>
          </p:cNvSpPr>
          <p:nvPr>
            <p:ph type="body" sz="quarter" idx="11"/>
          </p:nvPr>
        </p:nvSpPr>
        <p:spPr/>
        <p:txBody>
          <a:bodyPr/>
          <a:lstStyle/>
          <a:p>
            <a:pPr algn="ctr"/>
            <a:r>
              <a:rPr lang="en-US" dirty="0">
                <a:latin typeface="+mj-lt"/>
              </a:rPr>
              <a:t>Please do not hesitate to contact with me if you have any questions or concerns not covered in this presentation.</a:t>
            </a:r>
          </a:p>
          <a:p>
            <a:endParaRPr lang="en-US" dirty="0"/>
          </a:p>
          <a:p>
            <a:endParaRPr lang="en-US" dirty="0"/>
          </a:p>
          <a:p>
            <a:endParaRPr lang="en-US" dirty="0"/>
          </a:p>
          <a:p>
            <a:endParaRPr lang="en-US" dirty="0"/>
          </a:p>
          <a:p>
            <a:endParaRPr lang="en-US" dirty="0"/>
          </a:p>
          <a:p>
            <a:pPr algn="ctr"/>
            <a:r>
              <a:rPr lang="en-US" sz="3200" b="1" dirty="0"/>
              <a:t>Thank you!</a:t>
            </a:r>
          </a:p>
        </p:txBody>
      </p:sp>
    </p:spTree>
    <p:extLst>
      <p:ext uri="{BB962C8B-B14F-4D97-AF65-F5344CB8AC3E}">
        <p14:creationId xmlns:p14="http://schemas.microsoft.com/office/powerpoint/2010/main" val="23123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r>
              <a:rPr lang="en-US" dirty="0"/>
              <a:t>Welcome KA Families!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400" y="1949061"/>
            <a:ext cx="6400800" cy="4206240"/>
          </a:xfrm>
        </p:spPr>
        <p:txBody>
          <a:bodyPr/>
          <a:lstStyle/>
          <a:p>
            <a:pPr marL="342900" indent="-342900" algn="l">
              <a:lnSpc>
                <a:spcPts val="2800"/>
              </a:lnSpc>
              <a:buFont typeface="Arial" panose="020B0604020202020204" pitchFamily="34" charset="0"/>
              <a:buChar char="•"/>
            </a:pPr>
            <a:r>
              <a:rPr lang="en-US" dirty="0"/>
              <a:t>G</a:t>
            </a:r>
            <a:r>
              <a:rPr lang="en-US" sz="1800" dirty="0"/>
              <a:t>oals for this virtual open house:</a:t>
            </a:r>
          </a:p>
          <a:p>
            <a:pPr marL="742950" lvl="1" indent="-285750" algn="l">
              <a:lnSpc>
                <a:spcPts val="2800"/>
              </a:lnSpc>
              <a:buFont typeface="Courier New" panose="02070309020205020404" pitchFamily="49" charset="0"/>
              <a:buChar char="o"/>
            </a:pPr>
            <a:r>
              <a:rPr lang="en-US" sz="1800" dirty="0">
                <a:solidFill>
                  <a:schemeClr val="tx1">
                    <a:lumMod val="75000"/>
                    <a:lumOff val="25000"/>
                  </a:schemeClr>
                </a:solidFill>
              </a:rPr>
              <a:t>To introduce KA’s teacher, Ms. Gallivan</a:t>
            </a:r>
          </a:p>
          <a:p>
            <a:pPr marL="742950" lvl="1" indent="-285750" algn="l">
              <a:lnSpc>
                <a:spcPts val="2800"/>
              </a:lnSpc>
              <a:buFont typeface="Courier New" panose="02070309020205020404" pitchFamily="49" charset="0"/>
              <a:buChar char="o"/>
            </a:pPr>
            <a:r>
              <a:rPr lang="en-US" sz="1800" dirty="0">
                <a:solidFill>
                  <a:schemeClr val="tx1">
                    <a:lumMod val="75000"/>
                    <a:lumOff val="25000"/>
                  </a:schemeClr>
                </a:solidFill>
              </a:rPr>
              <a:t>To help you understand some of the work you child will be doing throughout the school year.</a:t>
            </a:r>
          </a:p>
          <a:p>
            <a:pPr marL="742950" lvl="1" indent="-285750" algn="l">
              <a:lnSpc>
                <a:spcPts val="2800"/>
              </a:lnSpc>
              <a:buFont typeface="Courier New" panose="02070309020205020404" pitchFamily="49" charset="0"/>
              <a:buChar char="o"/>
            </a:pPr>
            <a:r>
              <a:rPr lang="en-US" sz="1800" dirty="0">
                <a:solidFill>
                  <a:schemeClr val="tx1">
                    <a:lumMod val="75000"/>
                    <a:lumOff val="25000"/>
                  </a:schemeClr>
                </a:solidFill>
              </a:rPr>
              <a:t>To explain classroom expectations.</a:t>
            </a:r>
          </a:p>
          <a:p>
            <a:pPr marL="742950" lvl="1" indent="-285750" algn="l">
              <a:lnSpc>
                <a:spcPts val="2800"/>
              </a:lnSpc>
              <a:buFont typeface="Courier New" panose="02070309020205020404" pitchFamily="49" charset="0"/>
              <a:buChar char="o"/>
            </a:pPr>
            <a:r>
              <a:rPr lang="en-US" sz="1800" dirty="0">
                <a:solidFill>
                  <a:schemeClr val="tx1">
                    <a:lumMod val="75000"/>
                    <a:lumOff val="25000"/>
                  </a:schemeClr>
                </a:solidFill>
              </a:rPr>
              <a:t>To share information about how families can support their child’s learning.</a:t>
            </a:r>
          </a:p>
          <a:p>
            <a:endParaRPr lang="en-US" dirty="0"/>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300195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Meet Ms. Gallivan</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745725" y="6515100"/>
            <a:ext cx="4715375" cy="685800"/>
          </a:xfrm>
        </p:spPr>
        <p:txBody>
          <a:bodyPr>
            <a:normAutofit/>
          </a:bodyPr>
          <a:lstStyle/>
          <a:p>
            <a:pPr algn="ctr">
              <a:lnSpc>
                <a:spcPts val="2800"/>
              </a:lnSpc>
            </a:pPr>
            <a:r>
              <a:rPr lang="en-US" sz="1400" b="1" dirty="0"/>
              <a:t>Me with my nieces </a:t>
            </a:r>
            <a:r>
              <a:rPr lang="en-US" sz="1400" b="1" dirty="0" err="1"/>
              <a:t>Mayci</a:t>
            </a:r>
            <a:r>
              <a:rPr lang="en-US" sz="1400" b="1" dirty="0"/>
              <a:t> and Madison!</a:t>
            </a:r>
          </a:p>
          <a:p>
            <a:endParaRPr lang="en-US" dirty="0"/>
          </a:p>
        </p:txBody>
      </p:sp>
      <p:pic>
        <p:nvPicPr>
          <p:cNvPr id="4" name="Picture 3" descr="A group of people sitting at a table&#10;&#10;Description automatically generated">
            <a:extLst>
              <a:ext uri="{FF2B5EF4-FFF2-40B4-BE49-F238E27FC236}">
                <a16:creationId xmlns:a16="http://schemas.microsoft.com/office/drawing/2014/main" id="{76DC3910-6820-4D6C-933C-AA7BE1BAFBC9}"/>
              </a:ext>
            </a:extLst>
          </p:cNvPr>
          <p:cNvPicPr>
            <a:picLocks noChangeAspect="1"/>
          </p:cNvPicPr>
          <p:nvPr/>
        </p:nvPicPr>
        <p:blipFill>
          <a:blip r:embed="rId2"/>
          <a:stretch>
            <a:fillRect/>
          </a:stretch>
        </p:blipFill>
        <p:spPr>
          <a:xfrm>
            <a:off x="1237557" y="2578430"/>
            <a:ext cx="3857625" cy="3950563"/>
          </a:xfrm>
          <a:prstGeom prst="rect">
            <a:avLst/>
          </a:prstGeom>
        </p:spPr>
      </p:pic>
      <p:sp>
        <p:nvSpPr>
          <p:cNvPr id="9" name="TextBox 8">
            <a:extLst>
              <a:ext uri="{FF2B5EF4-FFF2-40B4-BE49-F238E27FC236}">
                <a16:creationId xmlns:a16="http://schemas.microsoft.com/office/drawing/2014/main" id="{44133CA1-BEA3-4805-8097-49E2F4AE0D1C}"/>
              </a:ext>
            </a:extLst>
          </p:cNvPr>
          <p:cNvSpPr txBox="1"/>
          <p:nvPr/>
        </p:nvSpPr>
        <p:spPr>
          <a:xfrm>
            <a:off x="5177901" y="2578430"/>
            <a:ext cx="5671943" cy="4012573"/>
          </a:xfrm>
          <a:prstGeom prst="rect">
            <a:avLst/>
          </a:prstGeom>
          <a:noFill/>
        </p:spPr>
        <p:txBody>
          <a:bodyPr wrap="square">
            <a:spAutoFit/>
          </a:bodyPr>
          <a:lstStyle/>
          <a:p>
            <a:pPr marL="0" marR="0">
              <a:lnSpc>
                <a:spcPct val="115000"/>
              </a:lnSpc>
              <a:spcBef>
                <a:spcPts val="0"/>
              </a:spcBef>
              <a:spcAft>
                <a:spcPts val="100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I am SO thrilled to be KA’s teacher this year! It is going to be a fun-filled year with lots of learning and adventure.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I was born and raised in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Miramichi</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New Brunswick. I have taught in the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Rexton</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area for 11 years, 8 of which have been at </a:t>
            </a:r>
            <a:r>
              <a:rPr lang="en-US" sz="1600" dirty="0" err="1">
                <a:effectLst/>
                <a:latin typeface="Comic Sans MS" panose="030F0702030302020204" pitchFamily="66" charset="0"/>
                <a:ea typeface="Calibri" panose="020F0502020204030204" pitchFamily="34" charset="0"/>
                <a:cs typeface="Times New Roman" panose="02020603050405020304" pitchFamily="18" charset="0"/>
              </a:rPr>
              <a:t>Rexton</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Elementary. I have a Bachelor of Arts, a Bachelor of Education and a Masters in Education, all from the University of New Brunswick. This is my 13</a:t>
            </a:r>
            <a:r>
              <a:rPr lang="en-US" sz="1600" baseline="30000" dirty="0">
                <a:effectLst/>
                <a:latin typeface="Comic Sans MS" panose="030F0702030302020204" pitchFamily="66" charset="0"/>
                <a:ea typeface="Calibri" panose="020F0502020204030204" pitchFamily="34" charset="0"/>
                <a:cs typeface="Times New Roman" panose="02020603050405020304" pitchFamily="18" charset="0"/>
              </a:rPr>
              <a:t>th</a:t>
            </a:r>
            <a:r>
              <a:rPr lang="en-US" sz="1600" dirty="0">
                <a:effectLst/>
                <a:latin typeface="Comic Sans MS" panose="030F0702030302020204" pitchFamily="66" charset="0"/>
                <a:ea typeface="Calibri" panose="020F0502020204030204" pitchFamily="34" charset="0"/>
                <a:cs typeface="Times New Roman" panose="02020603050405020304" pitchFamily="18" charset="0"/>
              </a:rPr>
              <a:t> year of teaching and my first year as RES’ Vice Principal. I have taught middle and high school, but I have spent most of my time teaching elementary school and it is definitely where my passion lies.  </a:t>
            </a:r>
          </a:p>
          <a:p>
            <a:pPr marL="0" marR="0">
              <a:lnSpc>
                <a:spcPct val="115000"/>
              </a:lnSpc>
              <a:spcBef>
                <a:spcPts val="0"/>
              </a:spcBef>
              <a:spcAft>
                <a:spcPts val="1000"/>
              </a:spcAft>
            </a:pPr>
            <a:r>
              <a:rPr lang="en-US" sz="1600" dirty="0">
                <a:latin typeface="Comic Sans MS" panose="030F0702030302020204" pitchFamily="66" charset="0"/>
                <a:ea typeface="Calibri" panose="020F0502020204030204" pitchFamily="34" charset="0"/>
                <a:cs typeface="Times New Roman" panose="02020603050405020304" pitchFamily="18" charset="0"/>
              </a:rPr>
              <a:t>I look forward to getting to know you all this year!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9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077E-E900-4FF2-B012-ACF2BC296F3C}"/>
              </a:ext>
            </a:extLst>
          </p:cNvPr>
          <p:cNvSpPr>
            <a:spLocks noGrp="1"/>
          </p:cNvSpPr>
          <p:nvPr>
            <p:ph type="title"/>
          </p:nvPr>
        </p:nvSpPr>
        <p:spPr>
          <a:xfrm>
            <a:off x="3730842" y="244497"/>
            <a:ext cx="6857999" cy="653547"/>
          </a:xfrm>
        </p:spPr>
        <p:txBody>
          <a:bodyPr/>
          <a:lstStyle/>
          <a:p>
            <a:r>
              <a:rPr lang="en-US" dirty="0"/>
              <a:t>Our Classroom</a:t>
            </a:r>
          </a:p>
        </p:txBody>
      </p:sp>
      <p:sp>
        <p:nvSpPr>
          <p:cNvPr id="3" name="Text Placeholder 2">
            <a:extLst>
              <a:ext uri="{FF2B5EF4-FFF2-40B4-BE49-F238E27FC236}">
                <a16:creationId xmlns:a16="http://schemas.microsoft.com/office/drawing/2014/main" id="{FB651905-D399-4C53-8E77-FAC44499ED51}"/>
              </a:ext>
            </a:extLst>
          </p:cNvPr>
          <p:cNvSpPr>
            <a:spLocks noGrp="1"/>
          </p:cNvSpPr>
          <p:nvPr>
            <p:ph type="body" sz="quarter" idx="11"/>
          </p:nvPr>
        </p:nvSpPr>
        <p:spPr>
          <a:xfrm>
            <a:off x="208902" y="6053931"/>
            <a:ext cx="3942092" cy="4233672"/>
          </a:xfrm>
        </p:spPr>
        <p:txBody>
          <a:bodyPr/>
          <a:lstStyle/>
          <a:p>
            <a:r>
              <a:rPr lang="en-US" dirty="0"/>
              <a:t>The mat and </a:t>
            </a:r>
            <a:r>
              <a:rPr lang="en-US" dirty="0" err="1"/>
              <a:t>SmartBoard</a:t>
            </a:r>
            <a:r>
              <a:rPr lang="en-US" dirty="0"/>
              <a:t> area, where we a lot of learning happens!</a:t>
            </a:r>
          </a:p>
        </p:txBody>
      </p:sp>
      <p:pic>
        <p:nvPicPr>
          <p:cNvPr id="5" name="Picture 4" descr="A room with white walls&#10;&#10;Description automatically generated">
            <a:extLst>
              <a:ext uri="{FF2B5EF4-FFF2-40B4-BE49-F238E27FC236}">
                <a16:creationId xmlns:a16="http://schemas.microsoft.com/office/drawing/2014/main" id="{01358B16-E899-4F90-8F48-929046392EE0}"/>
              </a:ext>
            </a:extLst>
          </p:cNvPr>
          <p:cNvPicPr>
            <a:picLocks noChangeAspect="1"/>
          </p:cNvPicPr>
          <p:nvPr/>
        </p:nvPicPr>
        <p:blipFill>
          <a:blip r:embed="rId2"/>
          <a:stretch>
            <a:fillRect/>
          </a:stretch>
        </p:blipFill>
        <p:spPr>
          <a:xfrm rot="5400000">
            <a:off x="-124147" y="1864894"/>
            <a:ext cx="4448175" cy="3572522"/>
          </a:xfrm>
          <a:prstGeom prst="rect">
            <a:avLst/>
          </a:prstGeom>
        </p:spPr>
      </p:pic>
      <p:pic>
        <p:nvPicPr>
          <p:cNvPr id="7" name="Picture 6" descr="A picture containing indoor, hanging, table, sitting&#10;&#10;Description automatically generated">
            <a:extLst>
              <a:ext uri="{FF2B5EF4-FFF2-40B4-BE49-F238E27FC236}">
                <a16:creationId xmlns:a16="http://schemas.microsoft.com/office/drawing/2014/main" id="{66483DB1-0475-475F-9E03-47C081B84500}"/>
              </a:ext>
            </a:extLst>
          </p:cNvPr>
          <p:cNvPicPr>
            <a:picLocks noChangeAspect="1"/>
          </p:cNvPicPr>
          <p:nvPr/>
        </p:nvPicPr>
        <p:blipFill>
          <a:blip r:embed="rId3"/>
          <a:stretch>
            <a:fillRect/>
          </a:stretch>
        </p:blipFill>
        <p:spPr>
          <a:xfrm rot="5400000">
            <a:off x="3947742" y="1946280"/>
            <a:ext cx="4428935" cy="3428998"/>
          </a:xfrm>
          <a:prstGeom prst="rect">
            <a:avLst/>
          </a:prstGeom>
        </p:spPr>
      </p:pic>
      <p:sp>
        <p:nvSpPr>
          <p:cNvPr id="8" name="Text Placeholder 2">
            <a:extLst>
              <a:ext uri="{FF2B5EF4-FFF2-40B4-BE49-F238E27FC236}">
                <a16:creationId xmlns:a16="http://schemas.microsoft.com/office/drawing/2014/main" id="{2BD3903F-34F0-4DD7-BB13-CAEA8A1B5BD5}"/>
              </a:ext>
            </a:extLst>
          </p:cNvPr>
          <p:cNvSpPr txBox="1">
            <a:spLocks/>
          </p:cNvSpPr>
          <p:nvPr/>
        </p:nvSpPr>
        <p:spPr>
          <a:xfrm>
            <a:off x="4572000" y="6084480"/>
            <a:ext cx="3942092" cy="42336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tables- we have a frog, butterfly and bumblebee table.</a:t>
            </a:r>
          </a:p>
        </p:txBody>
      </p:sp>
      <p:pic>
        <p:nvPicPr>
          <p:cNvPr id="10" name="Picture 9" descr="A picture containing bedroom, bed, room&#10;&#10;Description automatically generated">
            <a:extLst>
              <a:ext uri="{FF2B5EF4-FFF2-40B4-BE49-F238E27FC236}">
                <a16:creationId xmlns:a16="http://schemas.microsoft.com/office/drawing/2014/main" id="{9E7BED7F-B4F6-43D0-AAD4-B4203D7CC302}"/>
              </a:ext>
            </a:extLst>
          </p:cNvPr>
          <p:cNvPicPr>
            <a:picLocks noChangeAspect="1"/>
          </p:cNvPicPr>
          <p:nvPr/>
        </p:nvPicPr>
        <p:blipFill>
          <a:blip r:embed="rId4"/>
          <a:stretch>
            <a:fillRect/>
          </a:stretch>
        </p:blipFill>
        <p:spPr>
          <a:xfrm rot="5400000">
            <a:off x="7939732" y="1936655"/>
            <a:ext cx="4448176" cy="3429000"/>
          </a:xfrm>
          <a:prstGeom prst="rect">
            <a:avLst/>
          </a:prstGeom>
        </p:spPr>
      </p:pic>
      <p:sp>
        <p:nvSpPr>
          <p:cNvPr id="11" name="Text Placeholder 2">
            <a:extLst>
              <a:ext uri="{FF2B5EF4-FFF2-40B4-BE49-F238E27FC236}">
                <a16:creationId xmlns:a16="http://schemas.microsoft.com/office/drawing/2014/main" id="{C23E55CA-CC74-4CBB-9CA4-FF0211033B82}"/>
              </a:ext>
            </a:extLst>
          </p:cNvPr>
          <p:cNvSpPr txBox="1">
            <a:spLocks/>
          </p:cNvSpPr>
          <p:nvPr/>
        </p:nvSpPr>
        <p:spPr>
          <a:xfrm>
            <a:off x="8449320" y="6053931"/>
            <a:ext cx="3942092" cy="42336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classroom library. Students love to rock in the rocking chair, while looking at books!</a:t>
            </a:r>
          </a:p>
        </p:txBody>
      </p:sp>
    </p:spTree>
    <p:extLst>
      <p:ext uri="{BB962C8B-B14F-4D97-AF65-F5344CB8AC3E}">
        <p14:creationId xmlns:p14="http://schemas.microsoft.com/office/powerpoint/2010/main" val="217157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AA75791-ABD6-45E2-B58A-77112BD0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9D17DA7-55FC-4FF8-B0C0-FBE7B83BACFF}"/>
              </a:ext>
            </a:extLst>
          </p:cNvPr>
          <p:cNvSpPr>
            <a:spLocks noGrp="1"/>
          </p:cNvSpPr>
          <p:nvPr>
            <p:ph type="title"/>
          </p:nvPr>
        </p:nvSpPr>
        <p:spPr>
          <a:xfrm>
            <a:off x="549277" y="469448"/>
            <a:ext cx="7202485" cy="1087890"/>
          </a:xfrm>
        </p:spPr>
        <p:txBody>
          <a:bodyPr vert="horz" lIns="91440" tIns="45720" rIns="91440" bIns="45720" rtlCol="0" anchor="t">
            <a:normAutofit/>
          </a:bodyPr>
          <a:lstStyle/>
          <a:p>
            <a:r>
              <a:rPr lang="en-US" sz="3200" b="1" dirty="0">
                <a:solidFill>
                  <a:srgbClr val="002060"/>
                </a:solidFill>
              </a:rPr>
              <a:t>Our Classroom Continued…</a:t>
            </a:r>
            <a:endParaRPr lang="en-US" sz="3200" b="1" kern="1200" dirty="0">
              <a:solidFill>
                <a:srgbClr val="002060"/>
              </a:solidFill>
              <a:latin typeface="+mj-lt"/>
              <a:ea typeface="+mj-ea"/>
              <a:cs typeface="+mj-cs"/>
            </a:endParaRPr>
          </a:p>
        </p:txBody>
      </p:sp>
      <p:pic>
        <p:nvPicPr>
          <p:cNvPr id="7" name="Picture 6" descr="A picture containing table, room&#10;&#10;Description automatically generated">
            <a:extLst>
              <a:ext uri="{FF2B5EF4-FFF2-40B4-BE49-F238E27FC236}">
                <a16:creationId xmlns:a16="http://schemas.microsoft.com/office/drawing/2014/main" id="{F9F78B9D-DFC9-4AA5-A2E6-3D3E9AEBFA90}"/>
              </a:ext>
            </a:extLst>
          </p:cNvPr>
          <p:cNvPicPr>
            <a:picLocks noChangeAspect="1"/>
          </p:cNvPicPr>
          <p:nvPr/>
        </p:nvPicPr>
        <p:blipFill rotWithShape="1">
          <a:blip r:embed="rId2"/>
          <a:srcRect r="8521" b="4"/>
          <a:stretch/>
        </p:blipFill>
        <p:spPr>
          <a:xfrm rot="5400000">
            <a:off x="-806676" y="2669852"/>
            <a:ext cx="4992626" cy="2280713"/>
          </a:xfrm>
          <a:prstGeom prst="rect">
            <a:avLst/>
          </a:prstGeom>
          <a:effectLst>
            <a:outerShdw blurRad="508000" dist="101600" dir="5400000" algn="tl" rotWithShape="0">
              <a:prstClr val="black">
                <a:alpha val="10000"/>
              </a:prstClr>
            </a:outerShdw>
          </a:effectLst>
        </p:spPr>
      </p:pic>
      <p:sp>
        <p:nvSpPr>
          <p:cNvPr id="3" name="Text Placeholder 2">
            <a:extLst>
              <a:ext uri="{FF2B5EF4-FFF2-40B4-BE49-F238E27FC236}">
                <a16:creationId xmlns:a16="http://schemas.microsoft.com/office/drawing/2014/main" id="{87560D97-4867-4283-B4F7-F6E6C8F559F7}"/>
              </a:ext>
              <a:ext uri="{C183D7F6-B498-43B3-948B-1728B52AA6E4}">
                <adec:decorative xmlns:adec="http://schemas.microsoft.com/office/drawing/2017/decorative" val="1"/>
              </a:ext>
            </a:extLst>
          </p:cNvPr>
          <p:cNvSpPr>
            <a:spLocks noGrp="1"/>
          </p:cNvSpPr>
          <p:nvPr>
            <p:ph type="body" sz="quarter" idx="11"/>
          </p:nvPr>
        </p:nvSpPr>
        <p:spPr>
          <a:xfrm>
            <a:off x="8329606" y="1935331"/>
            <a:ext cx="3313114" cy="4992105"/>
          </a:xfrm>
        </p:spPr>
        <p:txBody>
          <a:bodyPr vert="horz" lIns="91440" tIns="45720" rIns="91440" bIns="45720" rtlCol="0" anchor="t">
            <a:normAutofit/>
          </a:bodyPr>
          <a:lstStyle/>
          <a:p>
            <a:pPr indent="-228600">
              <a:buFont typeface="Arial" panose="020B0604020202020204" pitchFamily="34" charset="0"/>
              <a:buChar char="•"/>
            </a:pPr>
            <a:r>
              <a:rPr lang="en-US" sz="2000" b="1" dirty="0">
                <a:solidFill>
                  <a:srgbClr val="002060">
                    <a:alpha val="60000"/>
                  </a:srgbClr>
                </a:solidFill>
              </a:rPr>
              <a:t>Photo 1: Just </a:t>
            </a:r>
            <a:r>
              <a:rPr lang="en-US" sz="2000" b="1" u="sng" dirty="0">
                <a:solidFill>
                  <a:srgbClr val="002060">
                    <a:alpha val="60000"/>
                  </a:srgbClr>
                </a:solidFill>
              </a:rPr>
              <a:t>some</a:t>
            </a:r>
            <a:r>
              <a:rPr lang="en-US" sz="2000" b="1" dirty="0">
                <a:solidFill>
                  <a:srgbClr val="002060">
                    <a:alpha val="60000"/>
                  </a:srgbClr>
                </a:solidFill>
              </a:rPr>
              <a:t> of our games and puzzles!</a:t>
            </a:r>
          </a:p>
          <a:p>
            <a:pPr indent="-228600">
              <a:buFont typeface="Arial" panose="020B0604020202020204" pitchFamily="34" charset="0"/>
              <a:buChar char="•"/>
            </a:pPr>
            <a:endParaRPr lang="en-US" sz="2000" b="1" dirty="0">
              <a:solidFill>
                <a:srgbClr val="002060">
                  <a:alpha val="60000"/>
                </a:srgbClr>
              </a:solidFill>
            </a:endParaRPr>
          </a:p>
          <a:p>
            <a:pPr indent="-228600">
              <a:buFont typeface="Arial" panose="020B0604020202020204" pitchFamily="34" charset="0"/>
              <a:buChar char="•"/>
            </a:pPr>
            <a:r>
              <a:rPr lang="en-US" sz="2000" b="1" dirty="0">
                <a:solidFill>
                  <a:srgbClr val="002060">
                    <a:alpha val="60000"/>
                  </a:srgbClr>
                </a:solidFill>
              </a:rPr>
              <a:t>Photo 2: The view from the doorway.</a:t>
            </a:r>
          </a:p>
          <a:p>
            <a:pPr indent="-228600">
              <a:buFont typeface="Arial" panose="020B0604020202020204" pitchFamily="34" charset="0"/>
              <a:buChar char="•"/>
            </a:pPr>
            <a:endParaRPr lang="en-US" sz="2000" b="1" dirty="0">
              <a:solidFill>
                <a:srgbClr val="002060">
                  <a:alpha val="60000"/>
                </a:srgbClr>
              </a:solidFill>
            </a:endParaRPr>
          </a:p>
          <a:p>
            <a:pPr indent="-228600">
              <a:buFont typeface="Arial" panose="020B0604020202020204" pitchFamily="34" charset="0"/>
              <a:buChar char="•"/>
            </a:pPr>
            <a:r>
              <a:rPr lang="en-US" sz="2000" b="1" dirty="0">
                <a:solidFill>
                  <a:srgbClr val="002060">
                    <a:alpha val="60000"/>
                  </a:srgbClr>
                </a:solidFill>
              </a:rPr>
              <a:t>Photo 3: The block center- it’s a real </a:t>
            </a:r>
            <a:r>
              <a:rPr lang="en-US" sz="2000" b="1" dirty="0" err="1">
                <a:solidFill>
                  <a:srgbClr val="002060">
                    <a:alpha val="60000"/>
                  </a:srgbClr>
                </a:solidFill>
              </a:rPr>
              <a:t>favourite</a:t>
            </a:r>
            <a:r>
              <a:rPr lang="en-US" sz="2000" b="1" dirty="0">
                <a:solidFill>
                  <a:srgbClr val="002060">
                    <a:alpha val="60000"/>
                  </a:srgbClr>
                </a:solidFill>
              </a:rPr>
              <a:t>! On the board you can see our Word Wall and our Question of the Day!</a:t>
            </a:r>
          </a:p>
        </p:txBody>
      </p:sp>
      <p:pic>
        <p:nvPicPr>
          <p:cNvPr id="5" name="Picture 4" descr="A picture containing table, room, desk, computer&#10;&#10;Description automatically generated">
            <a:extLst>
              <a:ext uri="{FF2B5EF4-FFF2-40B4-BE49-F238E27FC236}">
                <a16:creationId xmlns:a16="http://schemas.microsoft.com/office/drawing/2014/main" id="{D4AAA2C6-7080-41F7-AF0E-A38AAB868C73}"/>
              </a:ext>
            </a:extLst>
          </p:cNvPr>
          <p:cNvPicPr>
            <a:picLocks noChangeAspect="1"/>
          </p:cNvPicPr>
          <p:nvPr/>
        </p:nvPicPr>
        <p:blipFill rotWithShape="1">
          <a:blip r:embed="rId3"/>
          <a:srcRect r="8596"/>
          <a:stretch/>
        </p:blipFill>
        <p:spPr>
          <a:xfrm rot="5400000">
            <a:off x="1654827" y="2668487"/>
            <a:ext cx="4992627" cy="2282400"/>
          </a:xfrm>
          <a:prstGeom prst="rect">
            <a:avLst/>
          </a:prstGeom>
          <a:effectLst>
            <a:outerShdw blurRad="508000" dist="101600" dir="5400000" algn="tl" rotWithShape="0">
              <a:prstClr val="black">
                <a:alpha val="10000"/>
              </a:prstClr>
            </a:outerShdw>
          </a:effectLst>
        </p:spPr>
      </p:pic>
      <p:pic>
        <p:nvPicPr>
          <p:cNvPr id="9" name="Picture 8" descr="A picture containing indoor, table, sitting, small&#10;&#10;Description automatically generated">
            <a:extLst>
              <a:ext uri="{FF2B5EF4-FFF2-40B4-BE49-F238E27FC236}">
                <a16:creationId xmlns:a16="http://schemas.microsoft.com/office/drawing/2014/main" id="{B54C4797-9158-4C95-A59D-5D458AEDBBA6}"/>
              </a:ext>
            </a:extLst>
          </p:cNvPr>
          <p:cNvPicPr>
            <a:picLocks noChangeAspect="1"/>
          </p:cNvPicPr>
          <p:nvPr/>
        </p:nvPicPr>
        <p:blipFill rotWithShape="1">
          <a:blip r:embed="rId4"/>
          <a:srcRect r="8596"/>
          <a:stretch/>
        </p:blipFill>
        <p:spPr>
          <a:xfrm rot="5400000">
            <a:off x="4117175" y="2668487"/>
            <a:ext cx="4992627" cy="2282400"/>
          </a:xfrm>
          <a:prstGeom prst="rect">
            <a:avLst/>
          </a:prstGeom>
        </p:spPr>
      </p:pic>
    </p:spTree>
    <p:extLst>
      <p:ext uri="{BB962C8B-B14F-4D97-AF65-F5344CB8AC3E}">
        <p14:creationId xmlns:p14="http://schemas.microsoft.com/office/powerpoint/2010/main" val="194232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lstStyle/>
          <a:p>
            <a:r>
              <a:rPr lang="en-US" dirty="0"/>
              <a:t>What will we learn in KA?</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pPr marL="342900" indent="-342900">
              <a:lnSpc>
                <a:spcPts val="2800"/>
              </a:lnSpc>
              <a:buFont typeface="Arial" panose="020B0604020202020204" pitchFamily="34" charset="0"/>
              <a:buChar char="•"/>
            </a:pPr>
            <a:r>
              <a:rPr lang="en-US" dirty="0"/>
              <a:t>Students will focus on literacy, numeracy and social/emotional learning this year.</a:t>
            </a:r>
          </a:p>
          <a:p>
            <a:pPr marL="342900" indent="-342900">
              <a:lnSpc>
                <a:spcPts val="2800"/>
              </a:lnSpc>
              <a:buFont typeface="Arial" panose="020B0604020202020204" pitchFamily="34" charset="0"/>
              <a:buChar char="•"/>
            </a:pPr>
            <a:r>
              <a:rPr lang="en-US" dirty="0"/>
              <a:t>Students will spend time each day engaged in purposeful play, both inside the classroom and outside of the school. </a:t>
            </a:r>
          </a:p>
          <a:p>
            <a:pPr marL="342900" indent="-342900">
              <a:lnSpc>
                <a:spcPts val="2800"/>
              </a:lnSpc>
              <a:buFont typeface="Arial" panose="020B0604020202020204" pitchFamily="34" charset="0"/>
              <a:buChar char="•"/>
            </a:pPr>
            <a:r>
              <a:rPr lang="en-US" dirty="0"/>
              <a:t>Students will take part in weekly physical education, music, art STEM and Indigenous Studies classes.</a:t>
            </a:r>
          </a:p>
          <a:p>
            <a:pPr marL="342900" indent="-342900">
              <a:lnSpc>
                <a:spcPts val="2800"/>
              </a:lnSpc>
              <a:buFont typeface="Arial" panose="020B0604020202020204" pitchFamily="34" charset="0"/>
              <a:buChar char="•"/>
            </a:pPr>
            <a:r>
              <a:rPr lang="en-US" dirty="0"/>
              <a:t>Students will develop their independence as they take over more and more ownership of our classroom and their choices. They will learn to do many things for themselves, as well as how to be helpers to others.  </a:t>
            </a:r>
          </a:p>
          <a:p>
            <a:endParaRPr lang="en-US" dirty="0"/>
          </a:p>
          <a:p>
            <a:endParaRPr lang="en-US" dirty="0"/>
          </a:p>
        </p:txBody>
      </p:sp>
    </p:spTree>
    <p:extLst>
      <p:ext uri="{BB962C8B-B14F-4D97-AF65-F5344CB8AC3E}">
        <p14:creationId xmlns:p14="http://schemas.microsoft.com/office/powerpoint/2010/main" val="217473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p:txBody>
          <a:bodyPr/>
          <a:lstStyle/>
          <a:p>
            <a:r>
              <a:rPr lang="en-US" dirty="0"/>
              <a:t>Class Information</a:t>
            </a:r>
          </a:p>
        </p:txBody>
      </p:sp>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400" y="1913294"/>
            <a:ext cx="6400800" cy="4206240"/>
          </a:xfrm>
        </p:spPr>
        <p:txBody>
          <a:bodyPr>
            <a:noAutofit/>
          </a:bodyPr>
          <a:lstStyle/>
          <a:p>
            <a:pPr marL="285750" indent="-285750" algn="l">
              <a:lnSpc>
                <a:spcPts val="2800"/>
              </a:lnSpc>
              <a:buFont typeface="Arial" panose="020B0604020202020204" pitchFamily="34" charset="0"/>
              <a:buChar char="•"/>
            </a:pPr>
            <a:r>
              <a:rPr lang="en-US" dirty="0"/>
              <a:t>As your child’s teacher, you can communicate with me in multiple ways:                                                                                           1.  In your child’s communication book. This stays in the ‘home baggie’, and I check it when the book is left open to the page with the day’s date.                                                                             2. Through email. My email is </a:t>
            </a:r>
            <a:r>
              <a:rPr lang="en-US" dirty="0">
                <a:hlinkClick r:id="rId2"/>
              </a:rPr>
              <a:t>candice.gallivan@nbed.nb.ca</a:t>
            </a:r>
            <a:r>
              <a:rPr lang="en-US" dirty="0"/>
              <a:t>     3. By phone. Call 523-7152 and leave a message with our secretary. </a:t>
            </a:r>
          </a:p>
          <a:p>
            <a:pPr marL="285750" indent="-285750" algn="l">
              <a:lnSpc>
                <a:spcPts val="2800"/>
              </a:lnSpc>
              <a:buFont typeface="Arial" panose="020B0604020202020204" pitchFamily="34" charset="0"/>
              <a:buChar char="•"/>
            </a:pPr>
            <a:endParaRPr lang="en-US" dirty="0"/>
          </a:p>
          <a:p>
            <a:pPr algn="l">
              <a:lnSpc>
                <a:spcPts val="2800"/>
              </a:lnSpc>
            </a:pPr>
            <a:r>
              <a:rPr lang="en-US" dirty="0"/>
              <a:t>* In all instances I will do my best to get back to you on the same day, but please allow for up to 24 hours. </a:t>
            </a:r>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72" y="2491609"/>
            <a:ext cx="2645040" cy="2089582"/>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EAF2-DD1B-4E75-97AD-55AE78472F7D}"/>
              </a:ext>
            </a:extLst>
          </p:cNvPr>
          <p:cNvSpPr>
            <a:spLocks noGrp="1"/>
          </p:cNvSpPr>
          <p:nvPr>
            <p:ph type="title"/>
          </p:nvPr>
        </p:nvSpPr>
        <p:spPr>
          <a:xfrm>
            <a:off x="2517775" y="674711"/>
            <a:ext cx="6400800" cy="685800"/>
          </a:xfrm>
        </p:spPr>
        <p:txBody>
          <a:bodyPr/>
          <a:lstStyle/>
          <a:p>
            <a:pPr algn="ctr"/>
            <a:r>
              <a:rPr lang="en-US" dirty="0"/>
              <a:t>Daily Schedule</a:t>
            </a:r>
          </a:p>
        </p:txBody>
      </p:sp>
      <p:sp>
        <p:nvSpPr>
          <p:cNvPr id="3" name="Text Placeholder 2">
            <a:extLst>
              <a:ext uri="{FF2B5EF4-FFF2-40B4-BE49-F238E27FC236}">
                <a16:creationId xmlns:a16="http://schemas.microsoft.com/office/drawing/2014/main" id="{C9ADAF53-B1CB-45E7-BF5B-D569FD089675}"/>
              </a:ext>
            </a:extLst>
          </p:cNvPr>
          <p:cNvSpPr>
            <a:spLocks noGrp="1"/>
          </p:cNvSpPr>
          <p:nvPr>
            <p:ph type="body" sz="quarter" idx="11"/>
          </p:nvPr>
        </p:nvSpPr>
        <p:spPr>
          <a:xfrm>
            <a:off x="443883" y="1677880"/>
            <a:ext cx="11345663" cy="5104660"/>
          </a:xfrm>
        </p:spPr>
        <p:txBody>
          <a:bodyPr/>
          <a:lstStyle/>
          <a:p>
            <a:r>
              <a:rPr lang="en-US" b="1" dirty="0"/>
              <a:t>KA</a:t>
            </a:r>
          </a:p>
        </p:txBody>
      </p:sp>
      <p:graphicFrame>
        <p:nvGraphicFramePr>
          <p:cNvPr id="4" name="Table 3">
            <a:extLst>
              <a:ext uri="{FF2B5EF4-FFF2-40B4-BE49-F238E27FC236}">
                <a16:creationId xmlns:a16="http://schemas.microsoft.com/office/drawing/2014/main" id="{A2C98DCA-4E57-4CA2-91F5-7DD8657AF6D1}"/>
              </a:ext>
            </a:extLst>
          </p:cNvPr>
          <p:cNvGraphicFramePr>
            <a:graphicFrameLocks noGrp="1"/>
          </p:cNvGraphicFramePr>
          <p:nvPr>
            <p:extLst>
              <p:ext uri="{D42A27DB-BD31-4B8C-83A1-F6EECF244321}">
                <p14:modId xmlns:p14="http://schemas.microsoft.com/office/powerpoint/2010/main" val="4015489718"/>
              </p:ext>
            </p:extLst>
          </p:nvPr>
        </p:nvGraphicFramePr>
        <p:xfrm>
          <a:off x="2517775" y="2509202"/>
          <a:ext cx="6851650" cy="3656333"/>
        </p:xfrm>
        <a:graphic>
          <a:graphicData uri="http://schemas.openxmlformats.org/drawingml/2006/table">
            <a:tbl>
              <a:tblPr firstRow="1" firstCol="1" bandRow="1">
                <a:tableStyleId>{5C22544A-7EE6-4342-B048-85BDC9FD1C3A}</a:tableStyleId>
              </a:tblPr>
              <a:tblGrid>
                <a:gridCol w="1141095">
                  <a:extLst>
                    <a:ext uri="{9D8B030D-6E8A-4147-A177-3AD203B41FA5}">
                      <a16:colId xmlns:a16="http://schemas.microsoft.com/office/drawing/2014/main" val="3454640705"/>
                    </a:ext>
                  </a:extLst>
                </a:gridCol>
                <a:gridCol w="1141095">
                  <a:extLst>
                    <a:ext uri="{9D8B030D-6E8A-4147-A177-3AD203B41FA5}">
                      <a16:colId xmlns:a16="http://schemas.microsoft.com/office/drawing/2014/main" val="2828547654"/>
                    </a:ext>
                  </a:extLst>
                </a:gridCol>
                <a:gridCol w="1142365">
                  <a:extLst>
                    <a:ext uri="{9D8B030D-6E8A-4147-A177-3AD203B41FA5}">
                      <a16:colId xmlns:a16="http://schemas.microsoft.com/office/drawing/2014/main" val="2484890313"/>
                    </a:ext>
                  </a:extLst>
                </a:gridCol>
                <a:gridCol w="1142365">
                  <a:extLst>
                    <a:ext uri="{9D8B030D-6E8A-4147-A177-3AD203B41FA5}">
                      <a16:colId xmlns:a16="http://schemas.microsoft.com/office/drawing/2014/main" val="2699324022"/>
                    </a:ext>
                  </a:extLst>
                </a:gridCol>
                <a:gridCol w="1142365">
                  <a:extLst>
                    <a:ext uri="{9D8B030D-6E8A-4147-A177-3AD203B41FA5}">
                      <a16:colId xmlns:a16="http://schemas.microsoft.com/office/drawing/2014/main" val="437992789"/>
                    </a:ext>
                  </a:extLst>
                </a:gridCol>
                <a:gridCol w="1142365">
                  <a:extLst>
                    <a:ext uri="{9D8B030D-6E8A-4147-A177-3AD203B41FA5}">
                      <a16:colId xmlns:a16="http://schemas.microsoft.com/office/drawing/2014/main" val="859492333"/>
                    </a:ext>
                  </a:extLst>
                </a:gridCol>
              </a:tblGrid>
              <a:tr h="0">
                <a:tc>
                  <a:txBody>
                    <a:bodyPr/>
                    <a:lstStyle/>
                    <a:p>
                      <a:pPr marL="0" marR="0" algn="ctr">
                        <a:lnSpc>
                          <a:spcPct val="107000"/>
                        </a:lnSpc>
                        <a:spcBef>
                          <a:spcPts val="0"/>
                        </a:spcBef>
                        <a:spcAft>
                          <a:spcPts val="0"/>
                        </a:spcAft>
                      </a:pPr>
                      <a:r>
                        <a:rPr lang="en-US" sz="11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THURSDAY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FRIDAY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092910"/>
                  </a:ext>
                </a:extLst>
              </a:tr>
              <a:tr h="0">
                <a:tc>
                  <a:txBody>
                    <a:bodyPr/>
                    <a:lstStyle/>
                    <a:p>
                      <a:pPr marL="0" marR="0" algn="ctr">
                        <a:lnSpc>
                          <a:spcPct val="107000"/>
                        </a:lnSpc>
                        <a:spcBef>
                          <a:spcPts val="0"/>
                        </a:spcBef>
                        <a:spcAft>
                          <a:spcPts val="0"/>
                        </a:spcAft>
                      </a:pPr>
                      <a:r>
                        <a:rPr lang="en-US" sz="1100">
                          <a:effectLst/>
                        </a:rPr>
                        <a:t>8:20 – 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200115"/>
                  </a:ext>
                </a:extLst>
              </a:tr>
              <a:tr h="347345">
                <a:tc>
                  <a:txBody>
                    <a:bodyPr/>
                    <a:lstStyle/>
                    <a:p>
                      <a:pPr marL="0" marR="0" algn="ctr">
                        <a:lnSpc>
                          <a:spcPct val="107000"/>
                        </a:lnSpc>
                        <a:spcBef>
                          <a:spcPts val="0"/>
                        </a:spcBef>
                        <a:spcAft>
                          <a:spcPts val="0"/>
                        </a:spcAft>
                      </a:pPr>
                      <a:r>
                        <a:rPr lang="en-US" sz="1100">
                          <a:effectLst/>
                        </a:rPr>
                        <a:t>8:50-9:50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Literacy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7103090"/>
                  </a:ext>
                </a:extLst>
              </a:tr>
              <a:tr h="0">
                <a:tc>
                  <a:txBody>
                    <a:bodyPr/>
                    <a:lstStyle/>
                    <a:p>
                      <a:pPr marL="0" marR="0" algn="ctr">
                        <a:lnSpc>
                          <a:spcPct val="107000"/>
                        </a:lnSpc>
                        <a:spcBef>
                          <a:spcPts val="0"/>
                        </a:spcBef>
                        <a:spcAft>
                          <a:spcPts val="0"/>
                        </a:spcAft>
                      </a:pPr>
                      <a:r>
                        <a:rPr lang="en-US" sz="1100">
                          <a:effectLst/>
                        </a:rPr>
                        <a:t>9:50-10:05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444500"/>
                  </a:ext>
                </a:extLst>
              </a:tr>
              <a:tr h="347345">
                <a:tc>
                  <a:txBody>
                    <a:bodyPr/>
                    <a:lstStyle/>
                    <a:p>
                      <a:pPr marL="0" marR="0" algn="ctr">
                        <a:lnSpc>
                          <a:spcPct val="107000"/>
                        </a:lnSpc>
                        <a:spcBef>
                          <a:spcPts val="0"/>
                        </a:spcBef>
                        <a:spcAft>
                          <a:spcPts val="0"/>
                        </a:spcAft>
                      </a:pPr>
                      <a:r>
                        <a:rPr lang="en-US" sz="1100">
                          <a:effectLst/>
                        </a:rPr>
                        <a:t>10:05-11:05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531734"/>
                  </a:ext>
                </a:extLst>
              </a:tr>
              <a:tr h="347345">
                <a:tc>
                  <a:txBody>
                    <a:bodyPr/>
                    <a:lstStyle/>
                    <a:p>
                      <a:pPr marL="0" marR="0" algn="ctr">
                        <a:lnSpc>
                          <a:spcPct val="107000"/>
                        </a:lnSpc>
                        <a:spcBef>
                          <a:spcPts val="0"/>
                        </a:spcBef>
                        <a:spcAft>
                          <a:spcPts val="0"/>
                        </a:spcAft>
                      </a:pPr>
                      <a:r>
                        <a:rPr lang="en-US" sz="1100">
                          <a:effectLst/>
                        </a:rPr>
                        <a:t>11:05-11:20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 Math/Lit.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Math/Lit.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Math/Lit.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Math/Lit.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Math/Lit.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7779993"/>
                  </a:ext>
                </a:extLst>
              </a:tr>
              <a:tr h="0">
                <a:tc>
                  <a:txBody>
                    <a:bodyPr/>
                    <a:lstStyle/>
                    <a:p>
                      <a:pPr marL="0" marR="0" algn="ctr">
                        <a:lnSpc>
                          <a:spcPct val="107000"/>
                        </a:lnSpc>
                        <a:spcBef>
                          <a:spcPts val="0"/>
                        </a:spcBef>
                        <a:spcAft>
                          <a:spcPts val="0"/>
                        </a:spcAft>
                      </a:pPr>
                      <a:r>
                        <a:rPr lang="en-US" sz="1100">
                          <a:effectLst/>
                        </a:rPr>
                        <a:t>11:20-11:50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Outside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Outside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Outside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Outside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Outside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5453549"/>
                  </a:ext>
                </a:extLst>
              </a:tr>
              <a:tr h="0">
                <a:tc>
                  <a:txBody>
                    <a:bodyPr/>
                    <a:lstStyle/>
                    <a:p>
                      <a:pPr marL="0" marR="0" algn="ctr">
                        <a:lnSpc>
                          <a:spcPct val="107000"/>
                        </a:lnSpc>
                        <a:spcBef>
                          <a:spcPts val="0"/>
                        </a:spcBef>
                        <a:spcAft>
                          <a:spcPts val="0"/>
                        </a:spcAft>
                      </a:pPr>
                      <a:r>
                        <a:rPr lang="en-US" sz="1100">
                          <a:effectLst/>
                        </a:rPr>
                        <a:t>11:50-12:20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Lunch</a:t>
                      </a:r>
                    </a:p>
                  </a:txBody>
                  <a:tcPr marL="68580" marR="68580" marT="0" marB="0"/>
                </a:tc>
                <a:extLst>
                  <a:ext uri="{0D108BD9-81ED-4DB2-BD59-A6C34878D82A}">
                    <a16:rowId xmlns:a16="http://schemas.microsoft.com/office/drawing/2014/main" val="859384725"/>
                  </a:ext>
                </a:extLst>
              </a:tr>
              <a:tr h="347345">
                <a:tc>
                  <a:txBody>
                    <a:bodyPr/>
                    <a:lstStyle/>
                    <a:p>
                      <a:pPr marL="0" marR="0" algn="ctr">
                        <a:lnSpc>
                          <a:spcPct val="107000"/>
                        </a:lnSpc>
                        <a:spcBef>
                          <a:spcPts val="0"/>
                        </a:spcBef>
                        <a:spcAft>
                          <a:spcPts val="0"/>
                        </a:spcAft>
                      </a:pPr>
                      <a:r>
                        <a:rPr lang="en-US" sz="1100">
                          <a:effectLst/>
                        </a:rPr>
                        <a:t>12:20-12:50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6931501"/>
                  </a:ext>
                </a:extLst>
              </a:tr>
              <a:tr h="0">
                <a:tc>
                  <a:txBody>
                    <a:bodyPr/>
                    <a:lstStyle/>
                    <a:p>
                      <a:pPr marL="0" marR="0" algn="ctr">
                        <a:lnSpc>
                          <a:spcPct val="107000"/>
                        </a:lnSpc>
                        <a:spcBef>
                          <a:spcPts val="0"/>
                        </a:spcBef>
                        <a:spcAft>
                          <a:spcPts val="0"/>
                        </a:spcAft>
                      </a:pPr>
                      <a:r>
                        <a:rPr lang="en-US" sz="1100">
                          <a:effectLst/>
                        </a:rPr>
                        <a:t>12:50-1:20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Gym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Purposeful Play</a:t>
                      </a: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Music</a:t>
                      </a: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STEM</a:t>
                      </a: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Indigenous Culture</a:t>
                      </a:r>
                    </a:p>
                  </a:txBody>
                  <a:tcPr marL="68580" marR="68580" marT="0" marB="0" anchor="ctr"/>
                </a:tc>
                <a:extLst>
                  <a:ext uri="{0D108BD9-81ED-4DB2-BD59-A6C34878D82A}">
                    <a16:rowId xmlns:a16="http://schemas.microsoft.com/office/drawing/2014/main" val="2110403449"/>
                  </a:ext>
                </a:extLst>
              </a:tr>
              <a:tr h="347345">
                <a:tc>
                  <a:txBody>
                    <a:bodyPr/>
                    <a:lstStyle/>
                    <a:p>
                      <a:pPr marL="0" marR="0" algn="ctr">
                        <a:lnSpc>
                          <a:spcPct val="107000"/>
                        </a:lnSpc>
                        <a:spcBef>
                          <a:spcPts val="0"/>
                        </a:spcBef>
                        <a:spcAft>
                          <a:spcPts val="0"/>
                        </a:spcAft>
                      </a:pPr>
                      <a:r>
                        <a:rPr lang="en-US" sz="1100">
                          <a:effectLst/>
                        </a:rPr>
                        <a:t>1:20-1:50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 Gym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                     Purposeful Play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8557490"/>
                  </a:ext>
                </a:extLst>
              </a:tr>
              <a:tr h="347345">
                <a:tc>
                  <a:txBody>
                    <a:bodyPr/>
                    <a:lstStyle/>
                    <a:p>
                      <a:pPr marL="0" marR="0" algn="ctr">
                        <a:lnSpc>
                          <a:spcPct val="107000"/>
                        </a:lnSpc>
                        <a:spcBef>
                          <a:spcPts val="0"/>
                        </a:spcBef>
                        <a:spcAft>
                          <a:spcPts val="0"/>
                        </a:spcAft>
                      </a:pPr>
                      <a:r>
                        <a:rPr lang="en-US" sz="1100">
                          <a:effectLst/>
                        </a:rPr>
                        <a:t>1:50-2:00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Dismissal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Dismissal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507940"/>
                  </a:ext>
                </a:extLst>
              </a:tr>
            </a:tbl>
          </a:graphicData>
        </a:graphic>
      </p:graphicFrame>
    </p:spTree>
    <p:extLst>
      <p:ext uri="{BB962C8B-B14F-4D97-AF65-F5344CB8AC3E}">
        <p14:creationId xmlns:p14="http://schemas.microsoft.com/office/powerpoint/2010/main" val="393323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noAutofit/>
          </a:bodyPr>
          <a:lstStyle/>
          <a:p>
            <a:r>
              <a:rPr lang="en-US" sz="3200" dirty="0"/>
              <a:t>Class Procedures and Expectations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605228" y="2946870"/>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207165" y="1947209"/>
            <a:ext cx="6857999" cy="4739918"/>
          </a:xfrm>
        </p:spPr>
        <p:txBody>
          <a:bodyPr>
            <a:normAutofit fontScale="70000" lnSpcReduction="20000"/>
          </a:bodyPr>
          <a:lstStyle/>
          <a:p>
            <a:pPr marL="342900" indent="-342900" algn="l">
              <a:lnSpc>
                <a:spcPts val="2800"/>
              </a:lnSpc>
              <a:buFont typeface="Arial" panose="020B0604020202020204" pitchFamily="34" charset="0"/>
              <a:buChar char="•"/>
            </a:pPr>
            <a:r>
              <a:rPr lang="en-US" dirty="0"/>
              <a:t>In KA, we use ‘whole body listening’. This means that we:                                                                               1. Listen to others with our ears                                                                                                                 2. Look at someone who is speaking with ours eyes                                                                                                               3. Keep our lips zipped when someone else is talking                                                                                                                                         4. Keep our hands to ourselves                                                                                                                            5. Keep our bodies still when we are listening                                                                                      6. Think about what is being said with our brains 		                                      7.  Have caring hearts and show respect                  </a:t>
            </a:r>
          </a:p>
          <a:p>
            <a:pPr marL="342900" indent="-342900" algn="l">
              <a:lnSpc>
                <a:spcPts val="2800"/>
              </a:lnSpc>
              <a:buFont typeface="Arial" panose="020B0604020202020204" pitchFamily="34" charset="0"/>
              <a:buChar char="•"/>
            </a:pPr>
            <a:r>
              <a:rPr lang="en-US" b="1" dirty="0"/>
              <a:t>123 Magic </a:t>
            </a:r>
            <a:r>
              <a:rPr lang="en-US" dirty="0"/>
              <a:t>is a program used in KA to reduce unwanted </a:t>
            </a:r>
            <a:r>
              <a:rPr lang="en-US" dirty="0" err="1"/>
              <a:t>behaviours</a:t>
            </a:r>
            <a:r>
              <a:rPr lang="en-US" dirty="0"/>
              <a:t> and encourage wanted </a:t>
            </a:r>
            <a:r>
              <a:rPr lang="en-US" dirty="0" err="1"/>
              <a:t>behaviours</a:t>
            </a:r>
            <a:r>
              <a:rPr lang="en-US" dirty="0"/>
              <a:t>. When a student receives a #1, they are to stop right away. If they get a #2, they are to stop right away and think about whole-body listening. If they get the #3, they are to take 5 minutes to sit, think and have a chat with the teacher.  </a:t>
            </a:r>
          </a:p>
          <a:p>
            <a:endParaRPr lang="en-US" dirty="0"/>
          </a:p>
        </p:txBody>
      </p:sp>
    </p:spTree>
    <p:extLst>
      <p:ext uri="{BB962C8B-B14F-4D97-AF65-F5344CB8AC3E}">
        <p14:creationId xmlns:p14="http://schemas.microsoft.com/office/powerpoint/2010/main" val="2458698573"/>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170</TotalTime>
  <Words>1082</Words>
  <Application>Microsoft Office PowerPoint</Application>
  <PresentationFormat>Widescreen</PresentationFormat>
  <Paragraphs>144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Comic Sans MS</vt:lpstr>
      <vt:lpstr>Courier New</vt:lpstr>
      <vt:lpstr>Kristen ITC</vt:lpstr>
      <vt:lpstr>Quire Sans</vt:lpstr>
      <vt:lpstr>Office Theme</vt:lpstr>
      <vt:lpstr>KA </vt:lpstr>
      <vt:lpstr>Welcome KA Families!</vt:lpstr>
      <vt:lpstr>Meet Ms. Gallivan</vt:lpstr>
      <vt:lpstr>Our Classroom</vt:lpstr>
      <vt:lpstr>Our Classroom Continued…</vt:lpstr>
      <vt:lpstr>What will we learn in KA?</vt:lpstr>
      <vt:lpstr>Class Information</vt:lpstr>
      <vt:lpstr>Daily Schedule</vt:lpstr>
      <vt:lpstr>Class Procedures and Expectations</vt:lpstr>
      <vt:lpstr>Reminders &amp; Extra Info.</vt:lpstr>
      <vt:lpstr>Helping Your Child Succeed in School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 </dc:title>
  <dc:creator>Gallivan, Candice (ASD-N)</dc:creator>
  <cp:lastModifiedBy>Gallivan, Candice (ASD-N)</cp:lastModifiedBy>
  <cp:revision>3</cp:revision>
  <dcterms:created xsi:type="dcterms:W3CDTF">2020-09-24T13:08:47Z</dcterms:created>
  <dcterms:modified xsi:type="dcterms:W3CDTF">2020-09-24T15:59:02Z</dcterms:modified>
</cp:coreProperties>
</file>